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4" r:id="rId4"/>
    <p:sldId id="265" r:id="rId5"/>
    <p:sldId id="260" r:id="rId6"/>
    <p:sldId id="274" r:id="rId7"/>
    <p:sldId id="270" r:id="rId8"/>
    <p:sldId id="278" r:id="rId9"/>
    <p:sldId id="266" r:id="rId10"/>
    <p:sldId id="268" r:id="rId11"/>
    <p:sldId id="267" r:id="rId12"/>
    <p:sldId id="269" r:id="rId13"/>
    <p:sldId id="275" r:id="rId14"/>
    <p:sldId id="273" r:id="rId15"/>
    <p:sldId id="277" r:id="rId16"/>
    <p:sldId id="276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B6"/>
    <a:srgbClr val="2D2D93"/>
    <a:srgbClr val="242476"/>
    <a:srgbClr val="4A206A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94" d="100"/>
          <a:sy n="94" d="100"/>
        </p:scale>
        <p:origin x="-20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Способ сбора информации о ребёнке  у родителей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 сбора информации о ребёнке  у родителей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Родительское собрание</c:v>
                </c:pt>
                <c:pt idx="1">
                  <c:v>По телефону </c:v>
                </c:pt>
                <c:pt idx="2">
                  <c:v>WhatsApp</c:v>
                </c:pt>
                <c:pt idx="3">
                  <c:v>Telegram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 formatCode="General">
                  <c:v>15</c:v>
                </c:pt>
                <c:pt idx="1">
                  <c:v>50</c:v>
                </c:pt>
                <c:pt idx="2" formatCode="General">
                  <c:v>25</c:v>
                </c:pt>
                <c:pt idx="3" formatCode="General">
                  <c:v>10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9181590792196499E-3"/>
          <c:y val="0.21728941761101622"/>
          <c:w val="0.36974915950556603"/>
          <c:h val="0.50529279319286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Трудности в сборе информации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Игнорирование запроса</c:v>
                </c:pt>
                <c:pt idx="1">
                  <c:v>Отсуствие мессенджера</c:v>
                </c:pt>
                <c:pt idx="2">
                  <c:v>Нежелание давать информацию</c:v>
                </c:pt>
                <c:pt idx="3">
                  <c:v>Дублирование электронной версии на бумаге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15</c:v>
                </c:pt>
                <c:pt idx="3">
                  <c:v>45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41205804550948416"/>
          <c:y val="0.17474802627292399"/>
          <c:w val="0.56738873597476158"/>
          <c:h val="0.7680137384432369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 срочной информации от родителей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час</c:v>
                </c:pt>
                <c:pt idx="1">
                  <c:v>1 день</c:v>
                </c:pt>
                <c:pt idx="2">
                  <c:v>1 неделя</c:v>
                </c:pt>
                <c:pt idx="3">
                  <c:v>нет обратной связи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2.5299540682414742E-2"/>
          <c:y val="0.15426574803149631"/>
          <c:w val="0.47632283464566955"/>
          <c:h val="0.714484251968503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Способы хранения информации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Excel   </c:v>
                </c:pt>
                <c:pt idx="1">
                  <c:v>Word</c:v>
                </c:pt>
                <c:pt idx="2">
                  <c:v>Бумажные носители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2900524934383253"/>
          <c:y val="0.34817790354330708"/>
          <c:w val="0.28842412822733832"/>
          <c:h val="0.464159940944882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Время на получение информации от родителей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3965806859546271E-2"/>
          <c:y val="0.20145964986544934"/>
          <c:w val="0.42423930285737826"/>
          <c:h val="0.67454066257471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на получение информации от родителей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день </c:v>
                </c:pt>
                <c:pt idx="1">
                  <c:v>1 неделя</c:v>
                </c:pt>
                <c:pt idx="2">
                  <c:v>1 месяц </c:v>
                </c:pt>
                <c:pt idx="3">
                  <c:v>больше месяца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45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0927804092654427"/>
          <c:y val="0.21283820387224256"/>
          <c:w val="0.33726326515412075"/>
          <c:h val="0.718122914965883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0265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206A"/>
                </a:solidFill>
                <a:effectLst/>
              </a:rPr>
              <a:t>Отчёт МБУ ЦДОД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206A"/>
                </a:solidFill>
                <a:effectLst/>
              </a:rPr>
              <a:t>«Ориентир»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A206A"/>
                </a:solidFill>
                <a:effectLst/>
              </a:rPr>
              <a:t> о реализации проекта БП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A206A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714752"/>
            <a:ext cx="7344816" cy="14401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3838B6"/>
                </a:solidFill>
              </a:rPr>
              <a:t>Тема: </a:t>
            </a:r>
            <a:r>
              <a:rPr lang="ru-RU" sz="4800" dirty="0" smtClean="0">
                <a:solidFill>
                  <a:srgbClr val="3838B6"/>
                </a:solidFill>
              </a:rPr>
              <a:t>«Усовершенствование системы формирования отчётности»</a:t>
            </a:r>
            <a:endParaRPr lang="ru-RU" sz="4800" dirty="0">
              <a:solidFill>
                <a:srgbClr val="383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5671" t="18125" r="14721" b="6337"/>
          <a:stretch>
            <a:fillRect/>
          </a:stretch>
        </p:blipFill>
        <p:spPr bwMode="auto">
          <a:xfrm>
            <a:off x="0" y="285728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5274" t="17617" r="15100" b="5957"/>
          <a:stretch>
            <a:fillRect/>
          </a:stretch>
        </p:blipFill>
        <p:spPr bwMode="auto">
          <a:xfrm>
            <a:off x="0" y="571481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этап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(10.12.22г-04.02.23г)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7576" y="0"/>
            <a:ext cx="426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проблем.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по  решению проблем.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плана.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85860"/>
            <a:ext cx="5957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 мероприятий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428868"/>
          <a:ext cx="9144000" cy="49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746"/>
                <a:gridCol w="4760392"/>
                <a:gridCol w="1920862"/>
              </a:tblGrid>
              <a:tr h="573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Проблемы 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для решения проблем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5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Проблема сбора информации от родителей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Разработать памятку для родителей с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алгоритмом приема документов в электронной форме. 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бозначением сроков  приёма информации (чек-лист)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 времени на ожидание информации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цифровой системы сбора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хранения информации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вручную информации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Google 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для сбора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информации. Использование информации из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АИС Сетевой город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УВР,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АИС «СГО»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7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 информации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9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Финансовые затраты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мессенжерах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WhatsApp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Telegram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7998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19289" t="14828" r="50835" b="8276"/>
          <a:stretch>
            <a:fillRect/>
          </a:stretch>
        </p:blipFill>
        <p:spPr bwMode="auto">
          <a:xfrm>
            <a:off x="0" y="714356"/>
            <a:ext cx="450056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53434" t="18966" r="17984" b="31379"/>
          <a:stretch>
            <a:fillRect/>
          </a:stretch>
        </p:blipFill>
        <p:spPr bwMode="auto">
          <a:xfrm>
            <a:off x="4500562" y="785794"/>
            <a:ext cx="46434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142852"/>
            <a:ext cx="6593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Информация для педагогов и родителей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и исправление ошибок.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Мониторинг результатов.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Отчёт.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этап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(07.02.23г-14.04.23г.)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_1\Desktop\Бережливое управление ОО\Отчёт\pile-or-books-and-files-illustration.png"/>
          <p:cNvPicPr/>
          <p:nvPr/>
        </p:nvPicPr>
        <p:blipFill>
          <a:blip r:embed="rId2" cstate="print"/>
          <a:srcRect l="6079" t="9541" r="6407"/>
          <a:stretch>
            <a:fillRect/>
          </a:stretch>
        </p:blipFill>
        <p:spPr bwMode="auto">
          <a:xfrm>
            <a:off x="0" y="3786190"/>
            <a:ext cx="40719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_1\Desktop\Бережливое управление ОО\Отчёт\1404b3_56b175d7ed4048568fa37d5c3992b0dc_mv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071934" y="4714884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Внедрение цифровой системы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сбора и хранения информации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C:\Users\User_1\Desktop\Бережливое управление ОО\Отчёт\IMG_20230420_151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857520" cy="161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_1\Desktop\Бережливое управление ОО\Отчёт\IMG_20230420_151743.jpg"/>
          <p:cNvPicPr/>
          <p:nvPr/>
        </p:nvPicPr>
        <p:blipFill>
          <a:blip r:embed="rId3" cstate="print"/>
          <a:srcRect t="16780" b="13890"/>
          <a:stretch>
            <a:fillRect/>
          </a:stretch>
        </p:blipFill>
        <p:spPr bwMode="auto">
          <a:xfrm>
            <a:off x="500034" y="3643314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_1\Desktop\Бережливое управление ОО\Отчёт\IMG_20230420_152039.jpg"/>
          <p:cNvPicPr/>
          <p:nvPr/>
        </p:nvPicPr>
        <p:blipFill>
          <a:blip r:embed="rId4" cstate="print"/>
          <a:srcRect r="1818" b="3426"/>
          <a:stretch>
            <a:fillRect/>
          </a:stretch>
        </p:blipFill>
        <p:spPr bwMode="auto">
          <a:xfrm>
            <a:off x="4572000" y="1928802"/>
            <a:ext cx="4071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_1\Desktop\Бережливое управление ОО\Отчёт\IMG_20230420_152053.jpg"/>
          <p:cNvPicPr/>
          <p:nvPr/>
        </p:nvPicPr>
        <p:blipFill>
          <a:blip r:embed="rId5" cstate="print"/>
          <a:srcRect r="3390" b="3979"/>
          <a:stretch>
            <a:fillRect/>
          </a:stretch>
        </p:blipFill>
        <p:spPr bwMode="auto">
          <a:xfrm>
            <a:off x="4572000" y="4214818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1142984"/>
            <a:ext cx="1500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Было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142984"/>
            <a:ext cx="1580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Стало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714356"/>
            <a:ext cx="8856984" cy="171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затраченное на формирование базы данных для отчётности сокращено с 59 дней до 23 дней.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 обучены работ с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Формами.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Создана единая электронная база данных.</a:t>
            </a:r>
          </a:p>
          <a:p>
            <a:pPr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0"/>
            <a:ext cx="41312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Эффект проекта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428868"/>
            <a:ext cx="47180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Продукты проекта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0" y="3143248"/>
            <a:ext cx="8856984" cy="18573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Анкета для педагогов.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Чек-лист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педагогов и родителей.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для родителей.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Дорожная карта проекта.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636"/>
            <a:ext cx="904632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Основной эффект проекта: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сокращение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времени на формирование базы данных обучающихся,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отчётной документации в срок.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4143380"/>
            <a:ext cx="8928992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 проекта: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сокращение времени и трудозатрат на составление отчётов с использованием данных об обучающихся Центра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МБУ ЦДОД «Ориентир»: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системы открытого вариативного дополнительного образования,  обеспечивающего,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конкурентоспособность и идентичность личности в  обществе и государстве, развитие мотивации к трудовой деятельности, профессиональному  самоопределению,  духовно-нравственному росту.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Дорожная карта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928670"/>
            <a:ext cx="20473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этап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(19.10.22-09.12.22)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C:\Users\User_1\Desktop\Бережливое управление ОО\Бережливое управление наше\Приказ О создании рабочей гр в Ориентир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_1\Desktop\Бережливое управление ОО\сертификат удостоверение\Сертификат бережливое Набоких.jpeg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57538" y="2143132"/>
            <a:ext cx="2000264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_1\Desktop\Бережливое управление ОО\сертификат удостоверение\Сертификат бережливое Сарафян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286128" y="4429120"/>
            <a:ext cx="2071679" cy="27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_1\Desktop\Бережливое управление ОО\сертификат удостоверение\Сертификат бережливое Ченобаева.jpeg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5765" y="4607715"/>
            <a:ext cx="20002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15008" y="2000240"/>
            <a:ext cx="3232488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рабочей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группы по внедрению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принципов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бережливого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роизводства.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Разработка проекта.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текущей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ситуации.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Картирование 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процесса.</a:t>
            </a:r>
          </a:p>
          <a:p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_1\Desktop\Бережливое управление ОО\фото обучение 17.10.22\IMG_3561.jpg"/>
          <p:cNvPicPr/>
          <p:nvPr/>
        </p:nvPicPr>
        <p:blipFill>
          <a:blip r:embed="rId3" cstate="print"/>
          <a:srcRect l="15565" t="18156"/>
          <a:stretch>
            <a:fillRect/>
          </a:stretch>
        </p:blipFill>
        <p:spPr bwMode="auto">
          <a:xfrm>
            <a:off x="0" y="0"/>
            <a:ext cx="442912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_1\Desktop\Бережливое управление ОО\фото обучение 17.10.22\IMG_3482.jpg"/>
          <p:cNvPicPr/>
          <p:nvPr/>
        </p:nvPicPr>
        <p:blipFill>
          <a:blip r:embed="rId4" cstate="print"/>
          <a:srcRect t="21052" b="8310"/>
          <a:stretch>
            <a:fillRect/>
          </a:stretch>
        </p:blipFill>
        <p:spPr bwMode="auto">
          <a:xfrm>
            <a:off x="4429124" y="0"/>
            <a:ext cx="471487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_1\Desktop\Бережливое управление ОО\фото обучение 17.10.22\20221018_1138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4572000" y="0"/>
          <a:ext cx="4429124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/>
          <p:nvPr/>
        </p:nvPicPr>
        <p:blipFill>
          <a:blip r:embed="rId4"/>
          <a:srcRect l="34571" t="19265" r="32127" b="18378"/>
          <a:stretch>
            <a:fillRect/>
          </a:stretch>
        </p:blipFill>
        <p:spPr bwMode="auto">
          <a:xfrm>
            <a:off x="0" y="0"/>
            <a:ext cx="428624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2"/>
          <p:cNvGraphicFramePr>
            <a:graphicFrameLocks noGrp="1"/>
          </p:cNvGraphicFramePr>
          <p:nvPr>
            <p:ph idx="1"/>
          </p:nvPr>
        </p:nvGraphicFramePr>
        <p:xfrm>
          <a:off x="4143372" y="3198779"/>
          <a:ext cx="5000628" cy="365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608380" y="0"/>
          <a:ext cx="5535620" cy="373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3143224"/>
          <a:ext cx="471487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0"/>
          <a:ext cx="4000496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57686" y="3929066"/>
            <a:ext cx="4786314" cy="2714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сбора информации от родителей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на ожидание информации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вручную информации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информации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42918"/>
            <a:ext cx="8928992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User_1\Desktop\Бережливое управление ОО\Бережливое управление наше\паспорт проекта Б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C:\Users\User_1\Desktop\Бережливое управление ОО\фото\IMG_20221130_102848.jpg"/>
          <p:cNvPicPr>
            <a:picLocks noGrp="1"/>
          </p:cNvPicPr>
          <p:nvPr>
            <p:ph idx="1"/>
          </p:nvPr>
        </p:nvPicPr>
        <p:blipFill>
          <a:blip r:embed="rId2" cstate="print"/>
          <a:srcRect r="8286"/>
          <a:stretch>
            <a:fillRect/>
          </a:stretch>
        </p:blipFill>
        <p:spPr bwMode="auto">
          <a:xfrm>
            <a:off x="142844" y="4214818"/>
            <a:ext cx="4071966" cy="2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_1\Desktop\Бережливое управление ОО\Отчёт\WhatsApp Image 2023-04-24 at 14.58.26.jpeg"/>
          <p:cNvPicPr/>
          <p:nvPr/>
        </p:nvPicPr>
        <p:blipFill>
          <a:blip r:embed="rId3"/>
          <a:srcRect l="1745" t="15190" r="2832"/>
          <a:stretch>
            <a:fillRect/>
          </a:stretch>
        </p:blipFill>
        <p:spPr bwMode="auto">
          <a:xfrm>
            <a:off x="3071802" y="2428868"/>
            <a:ext cx="4143404" cy="217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_1\Desktop\Бережливое управление ОО\Отчёт\WhatsApp Image 2023-04-24 at 15.17.41.jpeg"/>
          <p:cNvPicPr/>
          <p:nvPr/>
        </p:nvPicPr>
        <p:blipFill>
          <a:blip r:embed="rId4"/>
          <a:srcRect l="2386" t="9873" r="9528" b="15823"/>
          <a:stretch>
            <a:fillRect/>
          </a:stretch>
        </p:blipFill>
        <p:spPr bwMode="auto">
          <a:xfrm>
            <a:off x="5143504" y="142852"/>
            <a:ext cx="4000496" cy="226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357166"/>
            <a:ext cx="4839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Первые шаги в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картировании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Картирование процесса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5416" t="15463" r="14901" b="5830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332</Words>
  <Application>Microsoft Office PowerPoint</Application>
  <PresentationFormat>Экран (4:3)</PresentationFormat>
  <Paragraphs>87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«Усовершенствование системы формирования отчётности»</vt:lpstr>
      <vt:lpstr>Цель проекта:  сокращение времени и трудозатрат на составление отчётов с использованием данных об обучающихся Центра  </vt:lpstr>
      <vt:lpstr>Дорожная карта</vt:lpstr>
      <vt:lpstr>Слайд 4</vt:lpstr>
      <vt:lpstr>Слайд 5</vt:lpstr>
      <vt:lpstr>Слайд 6</vt:lpstr>
      <vt:lpstr>  </vt:lpstr>
      <vt:lpstr>Слайд 8</vt:lpstr>
      <vt:lpstr>Картирование процесса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Лия Ивановна</cp:lastModifiedBy>
  <cp:revision>863</cp:revision>
  <dcterms:created xsi:type="dcterms:W3CDTF">2018-02-25T09:09:03Z</dcterms:created>
  <dcterms:modified xsi:type="dcterms:W3CDTF">2023-04-24T12:40:59Z</dcterms:modified>
</cp:coreProperties>
</file>